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8" r:id="rId4"/>
    <p:sldMasterId id="2147483650" r:id="rId5"/>
    <p:sldMasterId id="2147483661" r:id="rId6"/>
    <p:sldMasterId id="2147483663" r:id="rId7"/>
    <p:sldMasterId id="2147483665" r:id="rId8"/>
  </p:sldMasterIdLst>
  <p:notesMasterIdLst>
    <p:notesMasterId r:id="rId23"/>
  </p:notesMasterIdLst>
  <p:handoutMasterIdLst>
    <p:handoutMasterId r:id="rId24"/>
  </p:handoutMasterIdLst>
  <p:sldIdLst>
    <p:sldId id="614" r:id="rId9"/>
    <p:sldId id="263" r:id="rId10"/>
    <p:sldId id="591" r:id="rId11"/>
    <p:sldId id="585" r:id="rId12"/>
    <p:sldId id="615" r:id="rId13"/>
    <p:sldId id="261" r:id="rId14"/>
    <p:sldId id="588" r:id="rId15"/>
    <p:sldId id="592" r:id="rId16"/>
    <p:sldId id="595" r:id="rId17"/>
    <p:sldId id="616" r:id="rId18"/>
    <p:sldId id="617" r:id="rId19"/>
    <p:sldId id="618" r:id="rId20"/>
    <p:sldId id="603" r:id="rId21"/>
    <p:sldId id="605" r:id="rId22"/>
  </p:sldIdLst>
  <p:sldSz cx="12192000" cy="6858000"/>
  <p:notesSz cx="6858000" cy="9144000"/>
  <p:embeddedFontLst>
    <p:embeddedFont>
      <p:font typeface="Montserrat SemiBold" panose="00000700000000000000" pitchFamily="2" charset="0"/>
      <p:regular r:id="rId25"/>
      <p:bold r:id="rId26"/>
      <p:italic r:id="rId27"/>
      <p:boldItalic r:id="rId28"/>
    </p:embeddedFont>
    <p:embeddedFont>
      <p:font typeface="Trebuchet MS" panose="020B0603020202020204" pitchFamily="3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genda Introduction" id="{DEE7C240-A6C7-C14B-9D24-25AB74F41030}">
          <p14:sldIdLst>
            <p14:sldId id="614"/>
            <p14:sldId id="263"/>
            <p14:sldId id="591"/>
            <p14:sldId id="585"/>
            <p14:sldId id="615"/>
            <p14:sldId id="261"/>
            <p14:sldId id="588"/>
            <p14:sldId id="592"/>
            <p14:sldId id="595"/>
            <p14:sldId id="616"/>
            <p14:sldId id="617"/>
            <p14:sldId id="618"/>
            <p14:sldId id="603"/>
            <p14:sldId id="6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BF1C6A-D2DB-2A34-90B4-5A65D7362516}" name="Areej Darwish" initials="AD" userId="S::adarwis3@uwo.ca::68391107-49c2-4a1e-929d-65325579dbf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6328"/>
    <a:srgbClr val="000000"/>
    <a:srgbClr val="D97B2E"/>
    <a:srgbClr val="D5952C"/>
    <a:srgbClr val="5B2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873" autoAdjust="0"/>
    <p:restoredTop sz="57367" autoAdjust="0"/>
  </p:normalViewPr>
  <p:slideViewPr>
    <p:cSldViewPr>
      <p:cViewPr varScale="1">
        <p:scale>
          <a:sx n="62" d="100"/>
          <a:sy n="62" d="100"/>
        </p:scale>
        <p:origin x="1938" y="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font" Target="fonts/font10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71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A1808-5EB5-449B-B276-6C117529FA1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D8D34-1EB1-4541-80E4-741855A7D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28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40B59-D3D1-E24C-B51E-3B52AFFABBF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4D250-69B3-E246-853B-33C306C75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25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Hello and welcome here</a:t>
            </a:r>
            <a:r>
              <a:rPr lang="en-US" baseline="0" dirty="0"/>
              <a:t> is what we’ll do today…</a:t>
            </a:r>
          </a:p>
          <a:p>
            <a:r>
              <a:rPr lang="en-US" baseline="0" dirty="0"/>
              <a:t>NEXT SLIDE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D250-69B3-E246-853B-33C306C75F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51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</a:t>
            </a:r>
            <a:r>
              <a:rPr lang="en-US" baseline="0" dirty="0" smtClean="0"/>
              <a:t> SLIDE</a:t>
            </a:r>
          </a:p>
          <a:p>
            <a:r>
              <a:rPr lang="en-US" b="1" baseline="0" dirty="0" smtClean="0"/>
              <a:t>WE WILL BE SENDING YOU A VERY BRIEF ANONYMOUS WORKHSHOP EVALUATION SURVEY TO OBTAIN YOUR FEEDBACK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4D250-69B3-E246-853B-33C306C75F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52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objective of this first Workshop is to help</a:t>
            </a:r>
            <a:r>
              <a:rPr lang="en-US" baseline="0" dirty="0" smtClean="0"/>
              <a:t> you, as you launch into the new process of quality improvement</a:t>
            </a:r>
            <a:r>
              <a:rPr lang="en-US" sz="120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4D250-69B3-E246-853B-33C306C75F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69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To</a:t>
            </a:r>
            <a:r>
              <a:rPr lang="en-US" baseline="0" dirty="0" smtClean="0"/>
              <a:t> </a:t>
            </a:r>
            <a:r>
              <a:rPr lang="en-US" dirty="0" smtClean="0"/>
              <a:t>This </a:t>
            </a:r>
            <a:r>
              <a:rPr lang="en-US" dirty="0"/>
              <a:t>is a 3 hour session – all times</a:t>
            </a:r>
            <a:r>
              <a:rPr lang="en-US" baseline="0" dirty="0"/>
              <a:t> are approximate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[ELDER</a:t>
            </a:r>
            <a:r>
              <a:rPr lang="en-US" baseline="0" dirty="0"/>
              <a:t>] will start the meeting</a:t>
            </a:r>
          </a:p>
          <a:p>
            <a:pPr marL="0" indent="0">
              <a:buNone/>
            </a:pPr>
            <a:r>
              <a:rPr lang="en-US" baseline="0" dirty="0"/>
              <a:t>Then we’ll do introductions of the QI team</a:t>
            </a:r>
          </a:p>
          <a:p>
            <a:pPr marL="0" indent="0">
              <a:buNone/>
            </a:pPr>
            <a:r>
              <a:rPr lang="en-US" baseline="0" dirty="0"/>
              <a:t>We will do a very brief overview of REACH</a:t>
            </a:r>
          </a:p>
          <a:p>
            <a:pPr marL="0" indent="0">
              <a:buNone/>
            </a:pPr>
            <a:r>
              <a:rPr lang="en-US" baseline="0" dirty="0"/>
              <a:t>Then you will work together to launch the QI thinking specifically identifying areas to be improved and developing ideas</a:t>
            </a:r>
          </a:p>
          <a:p>
            <a:pPr marL="0" indent="0">
              <a:buNone/>
            </a:pPr>
            <a:r>
              <a:rPr lang="en-US" baseline="0" dirty="0"/>
              <a:t>Then there’ll be a 10-15 min break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I’ll do a short review of the PDSAs then at the second Team QI Session </a:t>
            </a:r>
            <a:r>
              <a:rPr lang="en-US" baseline="0" dirty="0" smtClean="0"/>
              <a:t>you’ll have a chance to plan 1 or 2 PDSAs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Then [ELDER] will close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4D250-69B3-E246-853B-33C306C75F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59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Some of us have met before but it has been awhile </a:t>
            </a:r>
          </a:p>
          <a:p>
            <a:r>
              <a:rPr lang="en-US" baseline="0" dirty="0" smtClean="0"/>
              <a:t>It </a:t>
            </a:r>
            <a:r>
              <a:rPr lang="en-US" baseline="0" dirty="0"/>
              <a:t>would be great if </a:t>
            </a:r>
            <a:r>
              <a:rPr lang="en-US" baseline="0" dirty="0" smtClean="0"/>
              <a:t>everyone introduces themselves and maybe </a:t>
            </a:r>
            <a:r>
              <a:rPr lang="en-US" baseline="0" dirty="0"/>
              <a:t>shares/describes their favourite place in the community or a special event </a:t>
            </a:r>
            <a:r>
              <a:rPr lang="en-US" baseline="0" dirty="0" smtClean="0"/>
              <a:t>unique to your community</a:t>
            </a:r>
          </a:p>
          <a:p>
            <a:r>
              <a:rPr lang="en-US" baseline="0" dirty="0" smtClean="0"/>
              <a:t>We’ll start with Carlene ….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D250-69B3-E246-853B-33C306C75F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98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Some of us have met before but it has been awhile </a:t>
            </a:r>
          </a:p>
          <a:p>
            <a:r>
              <a:rPr lang="en-US" baseline="0" dirty="0" smtClean="0"/>
              <a:t>It would be great if everyone introduces themselves and maybe shares/describes their </a:t>
            </a:r>
            <a:r>
              <a:rPr lang="en-US" baseline="0" dirty="0" err="1" smtClean="0"/>
              <a:t>favourite</a:t>
            </a:r>
            <a:r>
              <a:rPr lang="en-US" baseline="0" dirty="0" smtClean="0"/>
              <a:t> place in the community or a special event unique</a:t>
            </a:r>
          </a:p>
          <a:p>
            <a:r>
              <a:rPr lang="en-US" baseline="0" dirty="0" smtClean="0"/>
              <a:t>We’ll start with [FACILIATATOR] 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D250-69B3-E246-853B-33C306C75F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40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Its</a:t>
            </a:r>
            <a:r>
              <a:rPr lang="en-US" baseline="0" dirty="0" smtClean="0"/>
              <a:t> time for our 10-15 minute break we’ll start again at XXXXX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D250-69B3-E246-853B-33C306C75F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91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PDSA cycle worksheet may be helpful</a:t>
            </a:r>
            <a:r>
              <a:rPr lang="en-US" baseline="0" dirty="0" smtClean="0"/>
              <a:t> to document your plan and </a:t>
            </a:r>
            <a:r>
              <a:rPr lang="en-US" dirty="0" smtClean="0"/>
              <a:t>keep track of your notes and </a:t>
            </a:r>
            <a:r>
              <a:rPr lang="en-US" baseline="0" dirty="0" smtClean="0"/>
              <a:t>results during the </a:t>
            </a:r>
            <a:r>
              <a:rPr lang="en-US" b="1" baseline="0" dirty="0" smtClean="0"/>
              <a:t>DO</a:t>
            </a:r>
            <a:r>
              <a:rPr lang="en-US" baseline="0" dirty="0" smtClean="0"/>
              <a:t> your discussion in the </a:t>
            </a:r>
            <a:r>
              <a:rPr lang="en-US" b="1" baseline="0" dirty="0" smtClean="0"/>
              <a:t>STUDY</a:t>
            </a:r>
            <a:r>
              <a:rPr lang="en-US" dirty="0" smtClean="0"/>
              <a:t> and your decisions</a:t>
            </a:r>
            <a:r>
              <a:rPr lang="en-US" baseline="0" dirty="0" smtClean="0"/>
              <a:t> in the </a:t>
            </a:r>
            <a:r>
              <a:rPr lang="en-US" b="1" baseline="0" dirty="0" smtClean="0"/>
              <a:t>ACT</a:t>
            </a:r>
            <a:r>
              <a:rPr lang="en-US" baseline="0" dirty="0" smtClean="0"/>
              <a:t> phases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It is also a way to provide information Jim so he provide support.</a:t>
            </a:r>
          </a:p>
          <a:p>
            <a:endParaRPr lang="en-US" dirty="0" smtClean="0"/>
          </a:p>
          <a:p>
            <a:endParaRPr lang="en-US" sz="1200" dirty="0" smtClean="0">
              <a:latin typeface="Trebuchet MS" panose="020B070302020209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4D250-69B3-E246-853B-33C306C75F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77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PDSA cycle worksheet may be helpful</a:t>
            </a:r>
            <a:r>
              <a:rPr lang="en-US" baseline="0" dirty="0" smtClean="0"/>
              <a:t> to document your plan and </a:t>
            </a:r>
            <a:r>
              <a:rPr lang="en-US" dirty="0" smtClean="0"/>
              <a:t>keep track of your notes and </a:t>
            </a:r>
            <a:r>
              <a:rPr lang="en-US" baseline="0" dirty="0" smtClean="0"/>
              <a:t>results during the </a:t>
            </a:r>
            <a:r>
              <a:rPr lang="en-US" b="1" baseline="0" dirty="0" smtClean="0"/>
              <a:t>DO</a:t>
            </a:r>
            <a:r>
              <a:rPr lang="en-US" baseline="0" dirty="0" smtClean="0"/>
              <a:t> your discussion in the </a:t>
            </a:r>
            <a:r>
              <a:rPr lang="en-US" b="1" baseline="0" dirty="0" smtClean="0"/>
              <a:t>STUDY</a:t>
            </a:r>
            <a:r>
              <a:rPr lang="en-US" dirty="0" smtClean="0"/>
              <a:t> and your decisions</a:t>
            </a:r>
            <a:r>
              <a:rPr lang="en-US" baseline="0" dirty="0" smtClean="0"/>
              <a:t> in the </a:t>
            </a:r>
            <a:r>
              <a:rPr lang="en-US" b="1" baseline="0" dirty="0" smtClean="0"/>
              <a:t>ACT</a:t>
            </a:r>
            <a:r>
              <a:rPr lang="en-US" baseline="0" dirty="0" smtClean="0"/>
              <a:t> phases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It is also a way to provide information Jim so he provide support.</a:t>
            </a:r>
          </a:p>
          <a:p>
            <a:endParaRPr lang="en-US" dirty="0" smtClean="0"/>
          </a:p>
          <a:p>
            <a:endParaRPr lang="en-US" sz="1200" dirty="0" smtClean="0">
              <a:latin typeface="Trebuchet MS" panose="020B070302020209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4D250-69B3-E246-853B-33C306C75F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47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4D250-69B3-E246-853B-33C306C75F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9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ch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5CF758-0B40-9648-A9D1-431746A634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200400"/>
            <a:ext cx="8077200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 i="0">
                <a:solidFill>
                  <a:schemeClr val="accent2"/>
                </a:solidFill>
                <a:latin typeface="Montserrat SemiBold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633368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ach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DED4F11-EF93-2F4F-972F-FDF65A74AB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1" y="1759688"/>
            <a:ext cx="4419600" cy="4564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800100" indent="-342900">
              <a:buFont typeface="Arial" charset="0"/>
              <a:buChar char="•"/>
              <a:defRPr sz="1400" b="0" i="0" baseline="0">
                <a:solidFill>
                  <a:schemeClr val="accent3"/>
                </a:solidFill>
                <a:latin typeface="Trebuchet MS" panose="020B0703020202090204" pitchFamily="34" charset="0"/>
              </a:defRPr>
            </a:lvl2pPr>
            <a:lvl3pPr>
              <a:defRPr sz="1600">
                <a:solidFill>
                  <a:schemeClr val="accent4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Bullets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EFFB4C-1BB0-D440-9E57-A20ADC424E0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57201" y="1295400"/>
            <a:ext cx="4419600" cy="347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accent4"/>
                </a:solidFill>
                <a:latin typeface="Trebuchet MS" panose="020B0703020202090204" pitchFamily="34" charset="0"/>
              </a:defRPr>
            </a:lvl1pPr>
            <a:lvl2pPr marL="800100" indent="-342900">
              <a:buFont typeface="Arial" charset="0"/>
              <a:buChar char="•"/>
              <a:defRPr sz="1600" baseline="0">
                <a:solidFill>
                  <a:schemeClr val="accent4"/>
                </a:solidFill>
              </a:defRPr>
            </a:lvl2pPr>
            <a:lvl3pPr>
              <a:defRPr sz="1600">
                <a:solidFill>
                  <a:schemeClr val="accent4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06DCAB5-0824-264E-81D7-F7BCFEC6E1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105401" y="1759688"/>
            <a:ext cx="4419600" cy="4564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800100" indent="-342900">
              <a:buFont typeface="Arial" charset="0"/>
              <a:buChar char="•"/>
              <a:defRPr sz="1400" b="0" i="0" baseline="0">
                <a:solidFill>
                  <a:schemeClr val="accent3"/>
                </a:solidFill>
                <a:latin typeface="Trebuchet MS" panose="020B0703020202090204" pitchFamily="34" charset="0"/>
              </a:defRPr>
            </a:lvl2pPr>
            <a:lvl3pPr>
              <a:defRPr sz="1600">
                <a:solidFill>
                  <a:schemeClr val="accent4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Bullets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77C7C21-1427-B548-B0B0-8B12AAD8137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105401" y="1295400"/>
            <a:ext cx="4419600" cy="347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accent4"/>
                </a:solidFill>
                <a:latin typeface="Trebuchet MS" panose="020B0703020202090204" pitchFamily="34" charset="0"/>
              </a:defRPr>
            </a:lvl1pPr>
            <a:lvl2pPr marL="800100" indent="-342900">
              <a:buFont typeface="Arial" charset="0"/>
              <a:buChar char="•"/>
              <a:defRPr sz="1600" baseline="0">
                <a:solidFill>
                  <a:schemeClr val="accent4"/>
                </a:solidFill>
              </a:defRPr>
            </a:lvl2pPr>
            <a:lvl3pPr>
              <a:defRPr sz="1600">
                <a:solidFill>
                  <a:schemeClr val="accent4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ECE7BC84-CDA1-7640-95F2-A0489F0BFC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81000"/>
            <a:ext cx="9067801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1" i="0">
                <a:solidFill>
                  <a:schemeClr val="accent2"/>
                </a:solidFill>
                <a:latin typeface="Montserrat SemiBold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51445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ch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DED4F11-EF93-2F4F-972F-FDF65A74AB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1" y="1759688"/>
            <a:ext cx="4419600" cy="4564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800100" indent="-342900">
              <a:buFont typeface="Arial" charset="0"/>
              <a:buChar char="•"/>
              <a:defRPr sz="1400" b="0" i="0" baseline="0">
                <a:solidFill>
                  <a:schemeClr val="accent3"/>
                </a:solidFill>
                <a:latin typeface="Trebuchet MS" panose="020B0703020202090204" pitchFamily="34" charset="0"/>
              </a:defRPr>
            </a:lvl2pPr>
            <a:lvl3pPr>
              <a:defRPr sz="1600">
                <a:solidFill>
                  <a:schemeClr val="accent4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Bullets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EFFB4C-1BB0-D440-9E57-A20ADC424E0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57201" y="1295400"/>
            <a:ext cx="4419600" cy="347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accent4"/>
                </a:solidFill>
                <a:latin typeface="Trebuchet MS" panose="020B0703020202090204" pitchFamily="34" charset="0"/>
              </a:defRPr>
            </a:lvl1pPr>
            <a:lvl2pPr marL="800100" indent="-342900">
              <a:buFont typeface="Arial" charset="0"/>
              <a:buChar char="•"/>
              <a:defRPr sz="1600" baseline="0">
                <a:solidFill>
                  <a:schemeClr val="accent4"/>
                </a:solidFill>
              </a:defRPr>
            </a:lvl2pPr>
            <a:lvl3pPr>
              <a:defRPr sz="1600">
                <a:solidFill>
                  <a:schemeClr val="accent4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06DCAB5-0824-264E-81D7-F7BCFEC6E1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105401" y="1759688"/>
            <a:ext cx="4419600" cy="4564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800100" indent="-342900">
              <a:buFont typeface="Arial" charset="0"/>
              <a:buChar char="•"/>
              <a:defRPr sz="1400" b="0" i="0" baseline="0">
                <a:solidFill>
                  <a:schemeClr val="accent3"/>
                </a:solidFill>
                <a:latin typeface="Trebuchet MS" panose="020B0703020202090204" pitchFamily="34" charset="0"/>
              </a:defRPr>
            </a:lvl2pPr>
            <a:lvl3pPr>
              <a:defRPr sz="1600">
                <a:solidFill>
                  <a:schemeClr val="accent4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Bullets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77C7C21-1427-B548-B0B0-8B12AAD8137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105401" y="1295400"/>
            <a:ext cx="4419600" cy="347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accent4"/>
                </a:solidFill>
                <a:latin typeface="Trebuchet MS" panose="020B0703020202090204" pitchFamily="34" charset="0"/>
              </a:defRPr>
            </a:lvl1pPr>
            <a:lvl2pPr marL="800100" indent="-342900">
              <a:buFont typeface="Arial" charset="0"/>
              <a:buChar char="•"/>
              <a:defRPr sz="1600" baseline="0">
                <a:solidFill>
                  <a:schemeClr val="accent4"/>
                </a:solidFill>
              </a:defRPr>
            </a:lvl2pPr>
            <a:lvl3pPr>
              <a:defRPr sz="1600">
                <a:solidFill>
                  <a:schemeClr val="accent4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ECE7BC84-CDA1-7640-95F2-A0489F0BFC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81000"/>
            <a:ext cx="9067801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1" i="0">
                <a:solidFill>
                  <a:schemeClr val="accent2"/>
                </a:solidFill>
                <a:latin typeface="Montserrat SemiBold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9414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ch Column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6A0C5DA-923F-7249-8363-72753909F63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105401" y="5149701"/>
            <a:ext cx="4419600" cy="117489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lIns="144000" tIns="144000" rIns="144000" bIns="144000"/>
          <a:lstStyle>
            <a:lvl1pPr marL="0" indent="0">
              <a:buNone/>
              <a:defRPr sz="1400" b="0" i="1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800100" indent="-342900">
              <a:buFont typeface="Arial" charset="0"/>
              <a:buChar char="•"/>
              <a:defRPr sz="1600" baseline="0">
                <a:solidFill>
                  <a:schemeClr val="accent4"/>
                </a:solidFill>
              </a:defRPr>
            </a:lvl2pPr>
            <a:lvl3pPr>
              <a:defRPr sz="1600">
                <a:solidFill>
                  <a:schemeClr val="accent4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Caption Content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4CFC36D-3B88-9C4B-9DEE-EA22C1D51A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1" y="1759688"/>
            <a:ext cx="4419600" cy="4564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800100" indent="-342900">
              <a:buFont typeface="Arial" charset="0"/>
              <a:buChar char="•"/>
              <a:defRPr sz="1400" b="0" i="0" baseline="0">
                <a:solidFill>
                  <a:schemeClr val="accent3"/>
                </a:solidFill>
                <a:latin typeface="Trebuchet MS" panose="020B0703020202090204" pitchFamily="34" charset="0"/>
              </a:defRPr>
            </a:lvl2pPr>
            <a:lvl3pPr>
              <a:defRPr sz="1600">
                <a:solidFill>
                  <a:schemeClr val="accent4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Bullets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E1638D4-E59D-4E4D-B3CC-85CA42B7A9D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57201" y="1295400"/>
            <a:ext cx="4419600" cy="347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accent4"/>
                </a:solidFill>
                <a:latin typeface="Trebuchet MS" panose="020B0703020202090204" pitchFamily="34" charset="0"/>
              </a:defRPr>
            </a:lvl1pPr>
            <a:lvl2pPr marL="800100" indent="-342900">
              <a:buFont typeface="Arial" charset="0"/>
              <a:buChar char="•"/>
              <a:defRPr sz="1600" baseline="0">
                <a:solidFill>
                  <a:schemeClr val="accent4"/>
                </a:solidFill>
              </a:defRPr>
            </a:lvl2pPr>
            <a:lvl3pPr>
              <a:defRPr sz="1600">
                <a:solidFill>
                  <a:schemeClr val="accent4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42CA80C-50EF-5345-B08C-03570A5521E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105401" y="1292772"/>
            <a:ext cx="4419600" cy="38569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800100" indent="-342900">
              <a:buFont typeface="Arial" charset="0"/>
              <a:buChar char="•"/>
              <a:defRPr sz="1400" b="0" i="0" baseline="0">
                <a:solidFill>
                  <a:schemeClr val="accent3"/>
                </a:solidFill>
                <a:latin typeface="Trebuchet MS" panose="020B0703020202090204" pitchFamily="34" charset="0"/>
              </a:defRPr>
            </a:lvl2pPr>
            <a:lvl3pPr>
              <a:defRPr sz="1600">
                <a:solidFill>
                  <a:schemeClr val="accent4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Bullets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952DDE51-7629-9E45-B439-DFDED33DE0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81000"/>
            <a:ext cx="9067801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1" i="0">
                <a:solidFill>
                  <a:schemeClr val="accent2"/>
                </a:solidFill>
                <a:latin typeface="Montserrat SemiBold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414648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da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09A3FBF-ED1A-D341-ABCE-4064CDFA49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7600" y="4876800"/>
            <a:ext cx="7162800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 i="0">
                <a:solidFill>
                  <a:schemeClr val="accent3"/>
                </a:solidFill>
                <a:latin typeface="Montserrat SemiBold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8989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dar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5CF758-0B40-9648-A9D1-431746A634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00400" y="3200400"/>
            <a:ext cx="8077200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 i="0">
                <a:solidFill>
                  <a:schemeClr val="accent3"/>
                </a:solidFill>
                <a:latin typeface="Montserrat SemiBold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1560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dar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DED4F11-EF93-2F4F-972F-FDF65A74AB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90800" y="1759688"/>
            <a:ext cx="4419600" cy="4564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accent2">
                    <a:lumMod val="50000"/>
                  </a:schemeClr>
                </a:solidFill>
                <a:latin typeface="Trebuchet MS" panose="020B0703020202090204" pitchFamily="34" charset="0"/>
              </a:defRPr>
            </a:lvl1pPr>
            <a:lvl2pPr marL="800100" indent="-342900">
              <a:buFont typeface="Arial" charset="0"/>
              <a:buChar char="•"/>
              <a:defRPr sz="1400" b="0" i="0" baseline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defRPr>
            </a:lvl2pPr>
            <a:lvl3pPr>
              <a:defRPr sz="1600">
                <a:solidFill>
                  <a:schemeClr val="accent4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Bullets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EFFB4C-1BB0-D440-9E57-A20ADC424E0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2590800" y="1295400"/>
            <a:ext cx="4419600" cy="347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accent2"/>
                </a:solidFill>
                <a:latin typeface="Trebuchet MS" panose="020B0703020202090204" pitchFamily="34" charset="0"/>
              </a:defRPr>
            </a:lvl1pPr>
            <a:lvl2pPr marL="800100" indent="-342900">
              <a:buFont typeface="Arial" charset="0"/>
              <a:buChar char="•"/>
              <a:defRPr sz="1600" baseline="0">
                <a:solidFill>
                  <a:schemeClr val="accent4"/>
                </a:solidFill>
              </a:defRPr>
            </a:lvl2pPr>
            <a:lvl3pPr>
              <a:defRPr sz="1600">
                <a:solidFill>
                  <a:schemeClr val="accent4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3571AB5-BC2D-844C-87F9-531A8CF38F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0799" y="381000"/>
            <a:ext cx="9067801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Montserrat SemiBold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77C7C21-1427-B548-B0B0-8B12AAD8137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239000" y="1295400"/>
            <a:ext cx="4419600" cy="347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accent2"/>
                </a:solidFill>
                <a:latin typeface="Trebuchet MS" panose="020B0703020202090204" pitchFamily="34" charset="0"/>
              </a:defRPr>
            </a:lvl1pPr>
            <a:lvl2pPr marL="800100" indent="-342900">
              <a:buFont typeface="Arial" charset="0"/>
              <a:buChar char="•"/>
              <a:defRPr sz="1600" baseline="0">
                <a:solidFill>
                  <a:schemeClr val="accent4"/>
                </a:solidFill>
              </a:defRPr>
            </a:lvl2pPr>
            <a:lvl3pPr>
              <a:defRPr sz="1600">
                <a:solidFill>
                  <a:schemeClr val="accent4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DB06F8-310A-134C-8397-CA339ABEA39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239000" y="1759688"/>
            <a:ext cx="4419600" cy="4564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accent2">
                    <a:lumMod val="50000"/>
                  </a:schemeClr>
                </a:solidFill>
                <a:latin typeface="Trebuchet MS" panose="020B0703020202090204" pitchFamily="34" charset="0"/>
              </a:defRPr>
            </a:lvl1pPr>
            <a:lvl2pPr marL="800100" indent="-342900">
              <a:buFont typeface="Arial" charset="0"/>
              <a:buChar char="•"/>
              <a:defRPr sz="1400" b="0" i="0" baseline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defRPr>
            </a:lvl2pPr>
            <a:lvl3pPr>
              <a:defRPr sz="1600">
                <a:solidFill>
                  <a:schemeClr val="accent4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Bullets</a:t>
            </a:r>
          </a:p>
        </p:txBody>
      </p:sp>
    </p:spTree>
    <p:extLst>
      <p:ext uri="{BB962C8B-B14F-4D97-AF65-F5344CB8AC3E}">
        <p14:creationId xmlns:p14="http://schemas.microsoft.com/office/powerpoint/2010/main" val="2221339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dar Column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6A0C5DA-923F-7249-8363-72753909F63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239001" y="5149701"/>
            <a:ext cx="4419600" cy="11748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144000" tIns="144000" rIns="144000" bIns="144000"/>
          <a:lstStyle>
            <a:lvl1pPr marL="0" indent="0">
              <a:buNone/>
              <a:defRPr sz="1400" b="0" i="1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800100" indent="-342900">
              <a:buFont typeface="Arial" charset="0"/>
              <a:buChar char="•"/>
              <a:defRPr sz="1600" baseline="0">
                <a:solidFill>
                  <a:schemeClr val="accent4"/>
                </a:solidFill>
              </a:defRPr>
            </a:lvl2pPr>
            <a:lvl3pPr>
              <a:defRPr sz="1600">
                <a:solidFill>
                  <a:schemeClr val="accent4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Caption Content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4B5F7C9-7E14-E445-B853-6FCC0A7864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0800" y="381000"/>
            <a:ext cx="9067801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Montserrat SemiBold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FE4087-34B7-144C-BBAE-E63552CA79C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90801" y="1759688"/>
            <a:ext cx="4419600" cy="4564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accent2">
                    <a:lumMod val="50000"/>
                  </a:schemeClr>
                </a:solidFill>
                <a:latin typeface="Trebuchet MS" panose="020B0703020202090204" pitchFamily="34" charset="0"/>
              </a:defRPr>
            </a:lvl1pPr>
            <a:lvl2pPr marL="800100" indent="-342900">
              <a:buFont typeface="Arial" charset="0"/>
              <a:buChar char="•"/>
              <a:defRPr sz="1400" b="0" i="0" baseline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defRPr>
            </a:lvl2pPr>
            <a:lvl3pPr>
              <a:defRPr sz="1600">
                <a:solidFill>
                  <a:schemeClr val="accent4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Bullets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14AA6F9-E897-6247-80E4-D0C2632C8E6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2590801" y="1295400"/>
            <a:ext cx="4419600" cy="347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accent2"/>
                </a:solidFill>
                <a:latin typeface="Trebuchet MS" panose="020B0703020202090204" pitchFamily="34" charset="0"/>
              </a:defRPr>
            </a:lvl1pPr>
            <a:lvl2pPr marL="800100" indent="-342900">
              <a:buFont typeface="Arial" charset="0"/>
              <a:buChar char="•"/>
              <a:defRPr sz="1600" baseline="0">
                <a:solidFill>
                  <a:schemeClr val="accent4"/>
                </a:solidFill>
              </a:defRPr>
            </a:lvl2pPr>
            <a:lvl3pPr>
              <a:defRPr sz="1600">
                <a:solidFill>
                  <a:schemeClr val="accent4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509BFE4-9AD8-AF42-BE6D-3BAD382A12C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239001" y="1295400"/>
            <a:ext cx="4419600" cy="38375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accent2">
                    <a:lumMod val="50000"/>
                  </a:schemeClr>
                </a:solidFill>
                <a:latin typeface="Trebuchet MS" panose="020B0703020202090204" pitchFamily="34" charset="0"/>
              </a:defRPr>
            </a:lvl1pPr>
            <a:lvl2pPr marL="800100" indent="-342900">
              <a:buFont typeface="Arial" charset="0"/>
              <a:buChar char="•"/>
              <a:defRPr sz="1400" b="0" i="0" baseline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defRPr>
            </a:lvl2pPr>
            <a:lvl3pPr>
              <a:defRPr sz="1600">
                <a:solidFill>
                  <a:schemeClr val="accent4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Bullets</a:t>
            </a:r>
          </a:p>
        </p:txBody>
      </p:sp>
    </p:spTree>
    <p:extLst>
      <p:ext uri="{BB962C8B-B14F-4D97-AF65-F5344CB8AC3E}">
        <p14:creationId xmlns:p14="http://schemas.microsoft.com/office/powerpoint/2010/main" val="4063773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Reach">
            <a:extLst>
              <a:ext uri="{FF2B5EF4-FFF2-40B4-BE49-F238E27FC236}">
                <a16:creationId xmlns:a16="http://schemas.microsoft.com/office/drawing/2014/main" id="{533B3A43-8743-154C-87AB-C1E39FC0C0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88640"/>
            <a:ext cx="2514600" cy="1348409"/>
          </a:xfrm>
          <a:prstGeom prst="rect">
            <a:avLst/>
          </a:prstGeom>
        </p:spPr>
      </p:pic>
      <p:pic>
        <p:nvPicPr>
          <p:cNvPr id="30" name="Picture 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8EB2EF5-E1B5-AC45-866F-EDA0BD98E06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-223126"/>
            <a:ext cx="2209800" cy="730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2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8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A7679C9-5948-074E-BF66-D0DBC71F6D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-223126"/>
            <a:ext cx="2209800" cy="7304251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DFBBDBE-F23F-3E4B-9619-1745A77864C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5867400"/>
            <a:ext cx="1219200" cy="6537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1D6FE4-A893-8C49-81D2-6C99157A289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16" y="719469"/>
            <a:ext cx="2961142" cy="34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3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dar">
            <a:extLst>
              <a:ext uri="{FF2B5EF4-FFF2-40B4-BE49-F238E27FC236}">
                <a16:creationId xmlns:a16="http://schemas.microsoft.com/office/drawing/2014/main" id="{13BEE2EF-AF0D-0345-9FF3-018CE71930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269342"/>
            <a:ext cx="7102520" cy="3215948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9824C4E-31BD-294D-801D-79A9CF5CC4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179648"/>
            <a:ext cx="2209800" cy="726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04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dar">
            <a:extLst>
              <a:ext uri="{FF2B5EF4-FFF2-40B4-BE49-F238E27FC236}">
                <a16:creationId xmlns:a16="http://schemas.microsoft.com/office/drawing/2014/main" id="{21460E83-755F-C142-AFF3-080CBDF2AD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676400"/>
            <a:ext cx="2609119" cy="1181382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057828C-093A-094E-8CFF-1D902A223A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179648"/>
            <a:ext cx="2209800" cy="726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2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38C70A7-9880-C64D-8DAC-515CB0D1A0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240" y="-179648"/>
            <a:ext cx="2209800" cy="72607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99905E-BB0B-5B44-87F9-18E480512F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858" y="719469"/>
            <a:ext cx="2961142" cy="347331"/>
          </a:xfrm>
          <a:prstGeom prst="rect">
            <a:avLst/>
          </a:prstGeom>
        </p:spPr>
      </p:pic>
      <p:pic>
        <p:nvPicPr>
          <p:cNvPr id="16" name="Picture 15" descr="Cedar">
            <a:extLst>
              <a:ext uri="{FF2B5EF4-FFF2-40B4-BE49-F238E27FC236}">
                <a16:creationId xmlns:a16="http://schemas.microsoft.com/office/drawing/2014/main" id="{2227747D-11C9-2F4D-8DBB-9FFA1F89E2E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04" y="5934004"/>
            <a:ext cx="1296784" cy="58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2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F481CF-A148-DB48-88E4-142E7C9D7A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200400"/>
            <a:ext cx="8354144" cy="762000"/>
          </a:xfrm>
        </p:spPr>
        <p:txBody>
          <a:bodyPr/>
          <a:lstStyle/>
          <a:p>
            <a:r>
              <a:rPr lang="en-US" dirty="0"/>
              <a:t>[</a:t>
            </a:r>
            <a:r>
              <a:rPr lang="en-US" dirty="0" err="1" smtClean="0"/>
              <a:t>CommunityLogo</a:t>
            </a:r>
            <a:r>
              <a:rPr lang="en-US" dirty="0" smtClean="0"/>
              <a:t>]</a:t>
            </a:r>
          </a:p>
          <a:p>
            <a:r>
              <a:rPr lang="en-US" dirty="0" smtClean="0"/>
              <a:t>[Community Name]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145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E60FD2-8F9E-B848-8D4C-35EB78C2E3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381000"/>
            <a:ext cx="9671248" cy="457200"/>
          </a:xfrm>
        </p:spPr>
        <p:txBody>
          <a:bodyPr/>
          <a:lstStyle/>
          <a:p>
            <a:r>
              <a:rPr lang="en-US" sz="2800" dirty="0"/>
              <a:t>Team QI Session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947" t="13091" r="25732" b="8796"/>
          <a:stretch/>
        </p:blipFill>
        <p:spPr>
          <a:xfrm>
            <a:off x="1199456" y="980728"/>
            <a:ext cx="8186736" cy="564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1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3317" t="13495" r="25982" b="9545"/>
          <a:stretch/>
        </p:blipFill>
        <p:spPr>
          <a:xfrm>
            <a:off x="1013892" y="980728"/>
            <a:ext cx="8557864" cy="5877272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E60FD2-8F9E-B848-8D4C-35EB78C2E3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381000"/>
            <a:ext cx="9671248" cy="457200"/>
          </a:xfrm>
        </p:spPr>
        <p:txBody>
          <a:bodyPr/>
          <a:lstStyle/>
          <a:p>
            <a:r>
              <a:rPr lang="en-US" sz="2800" dirty="0"/>
              <a:t>Team QI Session 2</a:t>
            </a:r>
          </a:p>
        </p:txBody>
      </p:sp>
    </p:spTree>
    <p:extLst>
      <p:ext uri="{BB962C8B-B14F-4D97-AF65-F5344CB8AC3E}">
        <p14:creationId xmlns:p14="http://schemas.microsoft.com/office/powerpoint/2010/main" val="254702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E60FD2-8F9E-B848-8D4C-35EB78C2E3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381000"/>
            <a:ext cx="9671248" cy="457200"/>
          </a:xfrm>
        </p:spPr>
        <p:txBody>
          <a:bodyPr/>
          <a:lstStyle/>
          <a:p>
            <a:r>
              <a:rPr lang="en-US" sz="2800" dirty="0" smtClean="0"/>
              <a:t>Next Steps</a:t>
            </a:r>
            <a:endParaRPr lang="en-US" sz="2800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2B0F3CC-C5F3-4649-959E-D9225C35C1E8}"/>
              </a:ext>
            </a:extLst>
          </p:cNvPr>
          <p:cNvSpPr txBox="1">
            <a:spLocks/>
          </p:cNvSpPr>
          <p:nvPr/>
        </p:nvSpPr>
        <p:spPr>
          <a:xfrm>
            <a:off x="911424" y="1268760"/>
            <a:ext cx="8352928" cy="52082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800" b="1" dirty="0" smtClean="0">
                <a:latin typeface="Trebuchet MS" panose="020B0703020202090204" pitchFamily="34" charset="0"/>
              </a:rPr>
              <a:t>Prepare </a:t>
            </a:r>
            <a:r>
              <a:rPr lang="en-US" sz="2800" b="1" dirty="0">
                <a:latin typeface="Trebuchet MS" panose="020B0703020202090204" pitchFamily="34" charset="0"/>
              </a:rPr>
              <a:t>for Action Period</a:t>
            </a:r>
            <a:endParaRPr lang="en-US" sz="2800" dirty="0">
              <a:latin typeface="Trebuchet MS" panose="020B070302020209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>
                <a:latin typeface="Trebuchet MS" panose="020B0703020202090204" pitchFamily="34" charset="0"/>
              </a:rPr>
              <a:t>Discuss how you will continue to meet as a team – huddles, email updates, team meetings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>
                <a:latin typeface="Trebuchet MS" panose="020B0703020202090204" pitchFamily="34" charset="0"/>
              </a:rPr>
              <a:t>Decide how often you will need to meet to support the PDSA process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>
                <a:latin typeface="Trebuchet MS" panose="020B0703020202090204" pitchFamily="34" charset="0"/>
              </a:rPr>
              <a:t>Assign roles - organizing, note taking, capturing progress, etc.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>
                <a:latin typeface="Trebuchet MS" panose="020B0703020202090204" pitchFamily="34" charset="0"/>
              </a:rPr>
              <a:t>Set up the next date &amp; time you will meet</a:t>
            </a:r>
          </a:p>
        </p:txBody>
      </p:sp>
    </p:spTree>
    <p:extLst>
      <p:ext uri="{BB962C8B-B14F-4D97-AF65-F5344CB8AC3E}">
        <p14:creationId xmlns:p14="http://schemas.microsoft.com/office/powerpoint/2010/main" val="15292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E60FD2-8F9E-B848-8D4C-35EB78C2E3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381000"/>
            <a:ext cx="9671248" cy="457200"/>
          </a:xfrm>
        </p:spPr>
        <p:txBody>
          <a:bodyPr/>
          <a:lstStyle/>
          <a:p>
            <a:r>
              <a:rPr lang="en-US" sz="2800" dirty="0"/>
              <a:t>Next Steps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59152A0-1105-A640-90E5-F1C0F7743206}"/>
              </a:ext>
            </a:extLst>
          </p:cNvPr>
          <p:cNvSpPr txBox="1">
            <a:spLocks/>
          </p:cNvSpPr>
          <p:nvPr/>
        </p:nvSpPr>
        <p:spPr>
          <a:xfrm>
            <a:off x="796179" y="1196752"/>
            <a:ext cx="9332269" cy="51125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3600" dirty="0">
                <a:solidFill>
                  <a:schemeClr val="accent2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Your </a:t>
            </a:r>
            <a:r>
              <a:rPr lang="en-US" sz="3600" dirty="0" smtClean="0">
                <a:solidFill>
                  <a:schemeClr val="accent2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second </a:t>
            </a:r>
            <a:r>
              <a:rPr lang="en-US" sz="3600" dirty="0">
                <a:solidFill>
                  <a:schemeClr val="accent2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QI Action Period starts tomorrow</a:t>
            </a:r>
            <a:r>
              <a:rPr lang="en-US" sz="3600" dirty="0" smtClean="0">
                <a:solidFill>
                  <a:schemeClr val="accent2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!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3600" dirty="0">
                <a:solidFill>
                  <a:srgbClr val="DD6328"/>
                </a:solidFill>
                <a:latin typeface="Trebuchet MS" panose="020B0703020202090204" pitchFamily="34" charset="0"/>
              </a:rPr>
              <a:t>Be sure to capture your plans, progress &amp; </a:t>
            </a:r>
            <a:r>
              <a:rPr lang="en-US" sz="3600" dirty="0" smtClean="0">
                <a:solidFill>
                  <a:srgbClr val="DD6328"/>
                </a:solidFill>
                <a:latin typeface="Trebuchet MS" panose="020B0703020202090204" pitchFamily="34" charset="0"/>
              </a:rPr>
              <a:t>success</a:t>
            </a:r>
            <a:endParaRPr lang="en-US" sz="3600" dirty="0" smtClean="0">
              <a:solidFill>
                <a:srgbClr val="DD6328"/>
              </a:solidFill>
              <a:latin typeface="Trebuchet MS" panose="020B0703020202090204" pitchFamily="34" charset="0"/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3600" dirty="0">
                <a:solidFill>
                  <a:schemeClr val="accent2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Remember you have support from the REACH  Program Team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3600" dirty="0">
                <a:solidFill>
                  <a:schemeClr val="accent2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Workshop </a:t>
            </a:r>
            <a:r>
              <a:rPr lang="en-US" sz="3600" dirty="0" smtClean="0">
                <a:solidFill>
                  <a:schemeClr val="accent2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#3 </a:t>
            </a:r>
            <a:r>
              <a:rPr lang="en-US" sz="3600" dirty="0">
                <a:solidFill>
                  <a:schemeClr val="accent2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to be scheduled in </a:t>
            </a:r>
            <a:r>
              <a:rPr lang="en-US" sz="3600" smtClean="0">
                <a:solidFill>
                  <a:schemeClr val="accent2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[month]</a:t>
            </a:r>
            <a:endParaRPr lang="en-US" sz="3600" dirty="0">
              <a:solidFill>
                <a:schemeClr val="accent2"/>
              </a:solidFill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475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F481CF-A148-DB48-88E4-142E7C9D7A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200400"/>
            <a:ext cx="8354144" cy="762000"/>
          </a:xfrm>
        </p:spPr>
        <p:txBody>
          <a:bodyPr/>
          <a:lstStyle/>
          <a:p>
            <a:r>
              <a:rPr lang="en-US" dirty="0"/>
              <a:t>Elder Closing</a:t>
            </a:r>
          </a:p>
          <a:p>
            <a:r>
              <a:rPr lang="en-US" dirty="0"/>
              <a:t>[Name of Elder]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30F481CF-A148-DB48-88E4-142E7C9D7A7F}"/>
              </a:ext>
            </a:extLst>
          </p:cNvPr>
          <p:cNvSpPr txBox="1">
            <a:spLocks/>
          </p:cNvSpPr>
          <p:nvPr/>
        </p:nvSpPr>
        <p:spPr>
          <a:xfrm>
            <a:off x="1127448" y="2438400"/>
            <a:ext cx="8354144" cy="762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800" b="1" i="0" kern="1200">
                <a:solidFill>
                  <a:schemeClr val="accent2"/>
                </a:solidFill>
                <a:latin typeface="Montserrat SemiBold" pitchFamily="2" charset="77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[insert community photo]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27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1739613-8F0A-F148-81A7-577BF23D9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9688"/>
            <a:ext cx="8735143" cy="4564912"/>
          </a:xfrm>
        </p:spPr>
        <p:txBody>
          <a:bodyPr/>
          <a:lstStyle/>
          <a:p>
            <a:r>
              <a:rPr lang="en-US" sz="2800" b="1" dirty="0">
                <a:solidFill>
                  <a:srgbClr val="DD6328"/>
                </a:solidFill>
              </a:rPr>
              <a:t>Workshop Objective</a:t>
            </a:r>
          </a:p>
          <a:p>
            <a:r>
              <a:rPr lang="en-US" sz="2800" dirty="0" smtClean="0"/>
              <a:t>Facilitate sharing of QI experiences by earlier community facilitators</a:t>
            </a:r>
          </a:p>
          <a:p>
            <a:r>
              <a:rPr lang="en-US" sz="2800" dirty="0" smtClean="0"/>
              <a:t>Support </a:t>
            </a:r>
            <a:r>
              <a:rPr lang="en-US" sz="2800" dirty="0"/>
              <a:t>community partners and teams </a:t>
            </a:r>
            <a:r>
              <a:rPr lang="en-US" sz="2800" b="1" dirty="0"/>
              <a:t>develop community-designed initiatives </a:t>
            </a:r>
            <a:r>
              <a:rPr lang="en-US" sz="2800" dirty="0"/>
              <a:t>to improve diabetes prevention and </a:t>
            </a:r>
            <a:r>
              <a:rPr lang="en-US" sz="2800" dirty="0" smtClean="0"/>
              <a:t>management in their community.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E60FD2-8F9E-B848-8D4C-35EB78C2E3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REACH Program Overview</a:t>
            </a:r>
          </a:p>
        </p:txBody>
      </p:sp>
    </p:spTree>
    <p:extLst>
      <p:ext uri="{BB962C8B-B14F-4D97-AF65-F5344CB8AC3E}">
        <p14:creationId xmlns:p14="http://schemas.microsoft.com/office/powerpoint/2010/main" val="2534226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63DCCB6-E9C4-EC45-A847-D02F43C57A1A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E60FD2-8F9E-B848-8D4C-35EB78C2E3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2587447"/>
              </p:ext>
            </p:extLst>
          </p:nvPr>
        </p:nvGraphicFramePr>
        <p:xfrm>
          <a:off x="457200" y="1844824"/>
          <a:ext cx="923919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461">
                  <a:extLst>
                    <a:ext uri="{9D8B030D-6E8A-4147-A177-3AD203B41FA5}">
                      <a16:colId xmlns:a16="http://schemas.microsoft.com/office/drawing/2014/main" val="4150509435"/>
                    </a:ext>
                  </a:extLst>
                </a:gridCol>
                <a:gridCol w="5490451">
                  <a:extLst>
                    <a:ext uri="{9D8B030D-6E8A-4147-A177-3AD203B41FA5}">
                      <a16:colId xmlns:a16="http://schemas.microsoft.com/office/drawing/2014/main" val="958115287"/>
                    </a:ext>
                  </a:extLst>
                </a:gridCol>
                <a:gridCol w="2592287">
                  <a:extLst>
                    <a:ext uri="{9D8B030D-6E8A-4147-A177-3AD203B41FA5}">
                      <a16:colId xmlns:a16="http://schemas.microsoft.com/office/drawing/2014/main" val="42405475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Trebuchet MS"/>
                          <a:ea typeface="+mn-ea"/>
                          <a:cs typeface="+mn-cs"/>
                        </a:rPr>
                        <a:t>Time</a:t>
                      </a:r>
                      <a:endParaRPr lang="en-CA" sz="1800" b="0" kern="1200" dirty="0">
                        <a:solidFill>
                          <a:schemeClr val="dk1"/>
                        </a:solidFill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Trebuchet MS"/>
                          <a:ea typeface="+mn-ea"/>
                          <a:cs typeface="+mn-cs"/>
                        </a:rPr>
                        <a:t>Topic</a:t>
                      </a:r>
                      <a:endParaRPr lang="en-CA" sz="1800" b="0" kern="1200">
                        <a:solidFill>
                          <a:schemeClr val="dk1"/>
                        </a:solidFill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Trebuchet MS"/>
                          <a:ea typeface="+mn-ea"/>
                          <a:cs typeface="+mn-cs"/>
                        </a:rPr>
                        <a:t>Who</a:t>
                      </a:r>
                      <a:endParaRPr lang="en-CA" sz="1800" b="0" kern="1200">
                        <a:solidFill>
                          <a:schemeClr val="dk1"/>
                        </a:solidFill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0960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rebuchet MS" panose="020B0703020202090204" pitchFamily="34" charset="0"/>
                        </a:rPr>
                        <a:t>9:00</a:t>
                      </a:r>
                      <a:endParaRPr lang="en-CA" dirty="0">
                        <a:latin typeface="Trebuchet MS" panose="020B0703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rebuchet MS" panose="020B0703020202090204" pitchFamily="34" charset="0"/>
                        </a:rPr>
                        <a:t>Opening</a:t>
                      </a:r>
                      <a:endParaRPr lang="en-CA" dirty="0">
                        <a:latin typeface="Trebuchet MS" panose="020B0703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rebuchet MS" panose="020B0703020202090204" pitchFamily="34" charset="0"/>
                        </a:rPr>
                        <a:t>Elder</a:t>
                      </a:r>
                      <a:endParaRPr lang="en-CA" dirty="0">
                        <a:latin typeface="Trebuchet MS" panose="020B070302020209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6824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rebuchet MS" panose="020B0703020202090204" pitchFamily="34" charset="0"/>
                        </a:rPr>
                        <a:t>9:15</a:t>
                      </a:r>
                      <a:endParaRPr lang="en-CA" dirty="0">
                        <a:latin typeface="Trebuchet MS" panose="020B0703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rebuchet MS" panose="020B0703020202090204" pitchFamily="34" charset="0"/>
                        </a:rPr>
                        <a:t>Welcome</a:t>
                      </a:r>
                      <a:r>
                        <a:rPr lang="en-US" baseline="0" dirty="0"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US" baseline="0" dirty="0" smtClean="0">
                          <a:latin typeface="Trebuchet MS" panose="020B0703020202090204" pitchFamily="34" charset="0"/>
                        </a:rPr>
                        <a:t>/ Introductions</a:t>
                      </a:r>
                      <a:endParaRPr lang="en-CA" dirty="0">
                        <a:latin typeface="Trebuchet MS" panose="020B0703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rebuchet MS" panose="020B0703020202090204" pitchFamily="34" charset="0"/>
                        </a:rPr>
                        <a:t>Western</a:t>
                      </a:r>
                      <a:endParaRPr lang="en-CA" dirty="0">
                        <a:latin typeface="Trebuchet MS" panose="020B070302020209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7044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rebuchet MS" panose="020B0703020202090204" pitchFamily="34" charset="0"/>
                        </a:rPr>
                        <a:t>9:30</a:t>
                      </a:r>
                      <a:endParaRPr lang="en-CA" dirty="0">
                        <a:latin typeface="Trebuchet MS" panose="020B0703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Trebuchet MS" panose="020B0703020202090204" pitchFamily="34" charset="0"/>
                        </a:rPr>
                        <a:t>FORGE AHEAD QI Experience</a:t>
                      </a:r>
                      <a:endParaRPr lang="en-CA" dirty="0">
                        <a:latin typeface="Trebuchet MS" panose="020B0703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rebuchet MS" panose="020B0703020202090204" pitchFamily="34" charset="0"/>
                        </a:rPr>
                        <a:t>Knowledge-sharer</a:t>
                      </a:r>
                      <a:endParaRPr lang="en-CA" dirty="0">
                        <a:latin typeface="Trebuchet MS" panose="020B070302020209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4330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rebuchet MS" panose="020B0703020202090204" pitchFamily="34" charset="0"/>
                        </a:rPr>
                        <a:t>10:15</a:t>
                      </a:r>
                      <a:endParaRPr lang="en-CA" dirty="0">
                        <a:latin typeface="Trebuchet MS" panose="020B0703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dirty="0" smtClean="0">
                          <a:latin typeface="Trebuchet MS" panose="020B0703020202090204" pitchFamily="34" charset="0"/>
                        </a:rPr>
                        <a:t>Status of </a:t>
                      </a:r>
                      <a:r>
                        <a:rPr lang="en-CA" baseline="0" dirty="0" smtClean="0">
                          <a:latin typeface="Trebuchet MS" panose="020B0703020202090204" pitchFamily="34" charset="0"/>
                        </a:rPr>
                        <a:t>PDSAs</a:t>
                      </a:r>
                      <a:endParaRPr lang="en-CA" dirty="0">
                        <a:latin typeface="Trebuchet MS" panose="020B0703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rebuchet MS" panose="020B0703020202090204" pitchFamily="34" charset="0"/>
                        </a:rPr>
                        <a:t>Western </a:t>
                      </a:r>
                      <a:r>
                        <a:rPr lang="en-US" dirty="0" smtClean="0">
                          <a:latin typeface="Trebuchet MS" panose="020B0703020202090204" pitchFamily="34" charset="0"/>
                        </a:rPr>
                        <a:t>and QI </a:t>
                      </a:r>
                      <a:r>
                        <a:rPr lang="en-US" dirty="0">
                          <a:latin typeface="Trebuchet MS" panose="020B0703020202090204" pitchFamily="34" charset="0"/>
                        </a:rPr>
                        <a:t>Team</a:t>
                      </a:r>
                      <a:endParaRPr lang="en-CA" dirty="0">
                        <a:latin typeface="Trebuchet MS" panose="020B070302020209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90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rebuchet MS" panose="020B0703020202090204" pitchFamily="34" charset="0"/>
                        </a:rPr>
                        <a:t>10:30</a:t>
                      </a:r>
                      <a:endParaRPr lang="en-CA" dirty="0">
                        <a:latin typeface="Trebuchet MS" panose="020B0703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rebuchet MS" panose="020B0703020202090204" pitchFamily="34" charset="0"/>
                        </a:rPr>
                        <a:t>BREAK</a:t>
                      </a:r>
                      <a:endParaRPr lang="en-CA" dirty="0" smtClean="0">
                        <a:latin typeface="Trebuchet MS" panose="020B0703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rebuchet MS" panose="020B0703020202090204" pitchFamily="34" charset="0"/>
                        </a:rPr>
                        <a:t>All</a:t>
                      </a:r>
                      <a:endParaRPr lang="en-CA" dirty="0">
                        <a:latin typeface="Trebuchet MS" panose="020B070302020209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2459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rebuchet MS" panose="020B0703020202090204" pitchFamily="34" charset="0"/>
                        </a:rPr>
                        <a:t>10:45</a:t>
                      </a:r>
                      <a:endParaRPr lang="en-CA" dirty="0">
                        <a:latin typeface="Trebuchet MS" panose="020B0703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dirty="0" smtClean="0">
                          <a:latin typeface="Trebuchet MS" panose="020B0703020202090204" pitchFamily="34" charset="0"/>
                        </a:rPr>
                        <a:t>Team QI Session</a:t>
                      </a:r>
                      <a:endParaRPr lang="en-CA" dirty="0">
                        <a:latin typeface="Trebuchet MS" panose="020B0703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rebuchet MS" panose="020B0703020202090204" pitchFamily="34" charset="0"/>
                        </a:rPr>
                        <a:t>QI Team</a:t>
                      </a:r>
                      <a:endParaRPr lang="en-CA" dirty="0">
                        <a:latin typeface="Trebuchet MS" panose="020B070302020209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5183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rebuchet MS" panose="020B0703020202090204" pitchFamily="34" charset="0"/>
                        </a:rPr>
                        <a:t>11:45</a:t>
                      </a:r>
                      <a:endParaRPr lang="en-CA" dirty="0">
                        <a:latin typeface="Trebuchet MS" panose="020B0703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Trebuchet MS" panose="020B0703020202090204" pitchFamily="34" charset="0"/>
                        </a:rPr>
                        <a:t>Closing</a:t>
                      </a:r>
                      <a:endParaRPr lang="en-CA" dirty="0">
                        <a:latin typeface="Trebuchet MS" panose="020B0703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rebuchet MS" panose="020B0703020202090204" pitchFamily="34" charset="0"/>
                        </a:rPr>
                        <a:t>Elder</a:t>
                      </a:r>
                      <a:endParaRPr lang="en-CA" dirty="0">
                        <a:latin typeface="Trebuchet MS" panose="020B070302020209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3758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844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F481CF-A148-DB48-88E4-142E7C9D7A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200400"/>
            <a:ext cx="8354144" cy="762000"/>
          </a:xfrm>
        </p:spPr>
        <p:txBody>
          <a:bodyPr/>
          <a:lstStyle/>
          <a:p>
            <a:r>
              <a:rPr lang="en-US" dirty="0"/>
              <a:t>[insert community photo]</a:t>
            </a:r>
          </a:p>
          <a:p>
            <a:r>
              <a:rPr lang="en-US" dirty="0" smtClean="0"/>
              <a:t>Elder </a:t>
            </a:r>
            <a:r>
              <a:rPr lang="en-US" dirty="0"/>
              <a:t>Opening</a:t>
            </a:r>
          </a:p>
          <a:p>
            <a:r>
              <a:rPr lang="en-US" dirty="0"/>
              <a:t>[Name of Elder]</a:t>
            </a:r>
          </a:p>
        </p:txBody>
      </p:sp>
    </p:spTree>
    <p:extLst>
      <p:ext uri="{BB962C8B-B14F-4D97-AF65-F5344CB8AC3E}">
        <p14:creationId xmlns:p14="http://schemas.microsoft.com/office/powerpoint/2010/main" val="1493492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F481CF-A148-DB48-88E4-142E7C9D7A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171" y="5517232"/>
            <a:ext cx="9144000" cy="762000"/>
          </a:xfrm>
        </p:spPr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51584" y="3140968"/>
            <a:ext cx="5367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800" b="1" dirty="0" smtClean="0">
                <a:solidFill>
                  <a:schemeClr val="accent2"/>
                </a:solidFill>
                <a:latin typeface="Montserrat SemiBold" pitchFamily="2" charset="77"/>
                <a:cs typeface="Arial" panose="020B0604020202020204" pitchFamily="34" charset="0"/>
              </a:rPr>
              <a:t>[QI </a:t>
            </a:r>
            <a:r>
              <a:rPr lang="en-CA" sz="4800" b="1" dirty="0">
                <a:solidFill>
                  <a:schemeClr val="accent2"/>
                </a:solidFill>
                <a:latin typeface="Montserrat SemiBold" pitchFamily="2" charset="77"/>
                <a:cs typeface="Arial" panose="020B0604020202020204" pitchFamily="34" charset="0"/>
              </a:rPr>
              <a:t>Team </a:t>
            </a:r>
            <a:r>
              <a:rPr lang="en-CA" sz="4800" b="1" dirty="0" smtClean="0">
                <a:solidFill>
                  <a:schemeClr val="accent2"/>
                </a:solidFill>
                <a:latin typeface="Montserrat SemiBold" pitchFamily="2" charset="77"/>
                <a:cs typeface="Arial" panose="020B0604020202020204" pitchFamily="34" charset="0"/>
              </a:rPr>
              <a:t>Photo]</a:t>
            </a:r>
            <a:endParaRPr lang="en-CA" sz="4800" b="1" dirty="0">
              <a:solidFill>
                <a:schemeClr val="accent2"/>
              </a:solidFill>
              <a:latin typeface="Montserrat SemiBold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08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F481CF-A148-DB48-88E4-142E7C9D7A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200400"/>
            <a:ext cx="8354144" cy="762000"/>
          </a:xfrm>
        </p:spPr>
        <p:txBody>
          <a:bodyPr/>
          <a:lstStyle/>
          <a:p>
            <a:r>
              <a:rPr lang="en-US" dirty="0" smtClean="0"/>
              <a:t>Sharing My QI Experience</a:t>
            </a:r>
          </a:p>
          <a:p>
            <a:endParaRPr lang="en-US" dirty="0"/>
          </a:p>
          <a:p>
            <a:r>
              <a:rPr lang="en-US" dirty="0" smtClean="0"/>
              <a:t>[Knowledge-Sharer]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606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F481CF-A148-DB48-88E4-142E7C9D7A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8001" y="2492896"/>
            <a:ext cx="9073008" cy="3600400"/>
          </a:xfrm>
        </p:spPr>
        <p:txBody>
          <a:bodyPr/>
          <a:lstStyle/>
          <a:p>
            <a:r>
              <a:rPr lang="en-US" sz="6000" dirty="0" smtClean="0"/>
              <a:t>Status of PDSAs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BEB1CBD8-E8A9-EF4B-A86D-0F1051C40224}"/>
              </a:ext>
            </a:extLst>
          </p:cNvPr>
          <p:cNvSpPr txBox="1">
            <a:spLocks/>
          </p:cNvSpPr>
          <p:nvPr/>
        </p:nvSpPr>
        <p:spPr>
          <a:xfrm>
            <a:off x="975905" y="4761330"/>
            <a:ext cx="8077200" cy="79208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800" b="1" i="0" kern="1200">
                <a:solidFill>
                  <a:schemeClr val="accent2"/>
                </a:solidFill>
                <a:latin typeface="Montserrat SemiBold" pitchFamily="2" charset="77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08160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F481CF-A148-DB48-88E4-142E7C9D7A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8001" y="2132856"/>
            <a:ext cx="9073008" cy="4464496"/>
          </a:xfrm>
        </p:spPr>
        <p:txBody>
          <a:bodyPr/>
          <a:lstStyle/>
          <a:p>
            <a:r>
              <a:rPr lang="en-US" dirty="0"/>
              <a:t>[insert community photo</a:t>
            </a:r>
            <a:r>
              <a:rPr lang="en-US" dirty="0" smtClean="0"/>
              <a:t>]</a:t>
            </a:r>
          </a:p>
          <a:p>
            <a:endParaRPr lang="en-US" sz="6000" dirty="0" smtClean="0"/>
          </a:p>
          <a:p>
            <a:endParaRPr lang="en-US" sz="6000" dirty="0"/>
          </a:p>
          <a:p>
            <a:r>
              <a:rPr lang="en-US" sz="6000" dirty="0" smtClean="0"/>
              <a:t>BREAK</a:t>
            </a:r>
            <a:endParaRPr lang="en-US" sz="6000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BEB1CBD8-E8A9-EF4B-A86D-0F1051C40224}"/>
              </a:ext>
            </a:extLst>
          </p:cNvPr>
          <p:cNvSpPr txBox="1">
            <a:spLocks/>
          </p:cNvSpPr>
          <p:nvPr/>
        </p:nvSpPr>
        <p:spPr>
          <a:xfrm>
            <a:off x="975905" y="4761330"/>
            <a:ext cx="8077200" cy="79208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800" b="1" i="0" kern="1200">
                <a:solidFill>
                  <a:schemeClr val="accent2"/>
                </a:solidFill>
                <a:latin typeface="Montserrat SemiBold" pitchFamily="2" charset="77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0036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F481CF-A148-DB48-88E4-142E7C9D7A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8001" y="2852936"/>
            <a:ext cx="9073008" cy="1728374"/>
          </a:xfrm>
        </p:spPr>
        <p:txBody>
          <a:bodyPr/>
          <a:lstStyle/>
          <a:p>
            <a:r>
              <a:rPr lang="en-US" dirty="0"/>
              <a:t>[insert community photo]</a:t>
            </a:r>
          </a:p>
          <a:p>
            <a:endParaRPr lang="en-US" sz="6000" dirty="0" smtClean="0"/>
          </a:p>
          <a:p>
            <a:r>
              <a:rPr lang="en-US" sz="6000" dirty="0" smtClean="0"/>
              <a:t>Team </a:t>
            </a:r>
            <a:r>
              <a:rPr lang="en-US" sz="6000" dirty="0"/>
              <a:t>QI </a:t>
            </a:r>
            <a:r>
              <a:rPr lang="en-US" sz="6000" dirty="0" smtClean="0"/>
              <a:t>Session</a:t>
            </a:r>
            <a:endParaRPr lang="en-US" sz="6000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BEB1CBD8-E8A9-EF4B-A86D-0F1051C40224}"/>
              </a:ext>
            </a:extLst>
          </p:cNvPr>
          <p:cNvSpPr txBox="1">
            <a:spLocks/>
          </p:cNvSpPr>
          <p:nvPr/>
        </p:nvSpPr>
        <p:spPr>
          <a:xfrm>
            <a:off x="975905" y="4761330"/>
            <a:ext cx="8077200" cy="79208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800" b="1" i="0" kern="1200">
                <a:solidFill>
                  <a:schemeClr val="accent2"/>
                </a:solidFill>
                <a:latin typeface="Montserrat SemiBold" pitchFamily="2" charset="77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1422452"/>
      </p:ext>
    </p:extLst>
  </p:cSld>
  <p:clrMapOvr>
    <a:masterClrMapping/>
  </p:clrMapOvr>
</p:sld>
</file>

<file path=ppt/theme/theme1.xml><?xml version="1.0" encoding="utf-8"?>
<a:theme xmlns:a="http://schemas.openxmlformats.org/drawingml/2006/main" name="Reach Section Break Master">
  <a:themeElements>
    <a:clrScheme name="Reach &amp; Cedar">
      <a:dk1>
        <a:srgbClr val="5B2C3C"/>
      </a:dk1>
      <a:lt1>
        <a:srgbClr val="FFFFFF"/>
      </a:lt1>
      <a:dk2>
        <a:srgbClr val="5B2C3C"/>
      </a:dk2>
      <a:lt2>
        <a:srgbClr val="E8E5E2"/>
      </a:lt2>
      <a:accent1>
        <a:srgbClr val="BDD230"/>
      </a:accent1>
      <a:accent2>
        <a:srgbClr val="547555"/>
      </a:accent2>
      <a:accent3>
        <a:srgbClr val="DD6328"/>
      </a:accent3>
      <a:accent4>
        <a:srgbClr val="A62C2C"/>
      </a:accent4>
      <a:accent5>
        <a:srgbClr val="5B2C3C"/>
      </a:accent5>
      <a:accent6>
        <a:srgbClr val="5B2C3C"/>
      </a:accent6>
      <a:hlink>
        <a:srgbClr val="547555"/>
      </a:hlink>
      <a:folHlink>
        <a:srgbClr val="A62C2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cedar_powerpoint_template" id="{8B1C7703-2EAC-2247-A84D-9CA2B8C0982F}" vid="{B32EF5BD-144A-1347-81FA-ACCBF8593F5A}"/>
    </a:ext>
  </a:extLst>
</a:theme>
</file>

<file path=ppt/theme/theme2.xml><?xml version="1.0" encoding="utf-8"?>
<a:theme xmlns:a="http://schemas.openxmlformats.org/drawingml/2006/main" name="Reach Content Slide Master">
  <a:themeElements>
    <a:clrScheme name="Reach &amp; Cedar">
      <a:dk1>
        <a:srgbClr val="5B2C3C"/>
      </a:dk1>
      <a:lt1>
        <a:srgbClr val="FFFFFF"/>
      </a:lt1>
      <a:dk2>
        <a:srgbClr val="5B2C3C"/>
      </a:dk2>
      <a:lt2>
        <a:srgbClr val="E8E5E2"/>
      </a:lt2>
      <a:accent1>
        <a:srgbClr val="BDD230"/>
      </a:accent1>
      <a:accent2>
        <a:srgbClr val="547555"/>
      </a:accent2>
      <a:accent3>
        <a:srgbClr val="DD6328"/>
      </a:accent3>
      <a:accent4>
        <a:srgbClr val="A62C2C"/>
      </a:accent4>
      <a:accent5>
        <a:srgbClr val="5B2C3C"/>
      </a:accent5>
      <a:accent6>
        <a:srgbClr val="5B2C3C"/>
      </a:accent6>
      <a:hlink>
        <a:srgbClr val="547555"/>
      </a:hlink>
      <a:folHlink>
        <a:srgbClr val="A62C2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cedar_powerpoint_template" id="{8B1C7703-2EAC-2247-A84D-9CA2B8C0982F}" vid="{F49B4527-7B6E-AA4A-9518-F661E46916B1}"/>
    </a:ext>
  </a:extLst>
</a:theme>
</file>

<file path=ppt/theme/theme3.xml><?xml version="1.0" encoding="utf-8"?>
<a:theme xmlns:a="http://schemas.openxmlformats.org/drawingml/2006/main" name="Cedar Title Slide Master">
  <a:themeElements>
    <a:clrScheme name="Reach &amp; Cedar">
      <a:dk1>
        <a:srgbClr val="5B2C3C"/>
      </a:dk1>
      <a:lt1>
        <a:srgbClr val="FFFFFF"/>
      </a:lt1>
      <a:dk2>
        <a:srgbClr val="5B2C3C"/>
      </a:dk2>
      <a:lt2>
        <a:srgbClr val="E8E5E2"/>
      </a:lt2>
      <a:accent1>
        <a:srgbClr val="BDD230"/>
      </a:accent1>
      <a:accent2>
        <a:srgbClr val="547555"/>
      </a:accent2>
      <a:accent3>
        <a:srgbClr val="DD6328"/>
      </a:accent3>
      <a:accent4>
        <a:srgbClr val="A62C2C"/>
      </a:accent4>
      <a:accent5>
        <a:srgbClr val="5B2C3C"/>
      </a:accent5>
      <a:accent6>
        <a:srgbClr val="5B2C3C"/>
      </a:accent6>
      <a:hlink>
        <a:srgbClr val="547555"/>
      </a:hlink>
      <a:folHlink>
        <a:srgbClr val="A62C2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cedar_powerpoint_template" id="{8B1C7703-2EAC-2247-A84D-9CA2B8C0982F}" vid="{BD340426-AF44-9243-8465-FE503D4CEEED}"/>
    </a:ext>
  </a:extLst>
</a:theme>
</file>

<file path=ppt/theme/theme4.xml><?xml version="1.0" encoding="utf-8"?>
<a:theme xmlns:a="http://schemas.openxmlformats.org/drawingml/2006/main" name="Cedar Section Break Master">
  <a:themeElements>
    <a:clrScheme name="Reach &amp; Cedar">
      <a:dk1>
        <a:srgbClr val="5B2C3C"/>
      </a:dk1>
      <a:lt1>
        <a:srgbClr val="FFFFFF"/>
      </a:lt1>
      <a:dk2>
        <a:srgbClr val="5B2C3C"/>
      </a:dk2>
      <a:lt2>
        <a:srgbClr val="E8E5E2"/>
      </a:lt2>
      <a:accent1>
        <a:srgbClr val="BDD230"/>
      </a:accent1>
      <a:accent2>
        <a:srgbClr val="547555"/>
      </a:accent2>
      <a:accent3>
        <a:srgbClr val="DD6328"/>
      </a:accent3>
      <a:accent4>
        <a:srgbClr val="A62C2C"/>
      </a:accent4>
      <a:accent5>
        <a:srgbClr val="5B2C3C"/>
      </a:accent5>
      <a:accent6>
        <a:srgbClr val="5B2C3C"/>
      </a:accent6>
      <a:hlink>
        <a:srgbClr val="547555"/>
      </a:hlink>
      <a:folHlink>
        <a:srgbClr val="A62C2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cedar_powerpoint_template" id="{8B1C7703-2EAC-2247-A84D-9CA2B8C0982F}" vid="{E7685964-A15B-DD47-8448-A04645B24349}"/>
    </a:ext>
  </a:extLst>
</a:theme>
</file>

<file path=ppt/theme/theme5.xml><?xml version="1.0" encoding="utf-8"?>
<a:theme xmlns:a="http://schemas.openxmlformats.org/drawingml/2006/main" name="Cedar Content Slide Master">
  <a:themeElements>
    <a:clrScheme name="Reach &amp; Cedar">
      <a:dk1>
        <a:srgbClr val="5B2C3C"/>
      </a:dk1>
      <a:lt1>
        <a:srgbClr val="FFFFFF"/>
      </a:lt1>
      <a:dk2>
        <a:srgbClr val="5B2C3C"/>
      </a:dk2>
      <a:lt2>
        <a:srgbClr val="E8E5E2"/>
      </a:lt2>
      <a:accent1>
        <a:srgbClr val="BDD230"/>
      </a:accent1>
      <a:accent2>
        <a:srgbClr val="547555"/>
      </a:accent2>
      <a:accent3>
        <a:srgbClr val="DD6328"/>
      </a:accent3>
      <a:accent4>
        <a:srgbClr val="A62C2C"/>
      </a:accent4>
      <a:accent5>
        <a:srgbClr val="5B2C3C"/>
      </a:accent5>
      <a:accent6>
        <a:srgbClr val="5B2C3C"/>
      </a:accent6>
      <a:hlink>
        <a:srgbClr val="547555"/>
      </a:hlink>
      <a:folHlink>
        <a:srgbClr val="A62C2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cedar_powerpoint_template" id="{8B1C7703-2EAC-2247-A84D-9CA2B8C0982F}" vid="{80286DBB-26A5-F74C-B7F4-27704662322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8990425EBEB04B99E9F98BF074E6A6" ma:contentTypeVersion="18" ma:contentTypeDescription="Create a new document." ma:contentTypeScope="" ma:versionID="ebf9bb99b60c44072b1c6b4a2dc19b71">
  <xsd:schema xmlns:xsd="http://www.w3.org/2001/XMLSchema" xmlns:xs="http://www.w3.org/2001/XMLSchema" xmlns:p="http://schemas.microsoft.com/office/2006/metadata/properties" xmlns:ns2="af8b95f3-c437-4a42-95e8-d85d04b88c5e" xmlns:ns3="e5596442-353c-44b6-98e2-4976a47a8e07" targetNamespace="http://schemas.microsoft.com/office/2006/metadata/properties" ma:root="true" ma:fieldsID="45216e9b1191fffbb9861ea8e40ced46" ns2:_="" ns3:_="">
    <xsd:import namespace="af8b95f3-c437-4a42-95e8-d85d04b88c5e"/>
    <xsd:import namespace="e5596442-353c-44b6-98e2-4976a47a8e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8b95f3-c437-4a42-95e8-d85d04b88c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406f274-7af8-4e05-8564-eff9e2e21b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596442-353c-44b6-98e2-4976a47a8e0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7951848-c305-464e-a8e4-ff93c785e453}" ma:internalName="TaxCatchAll" ma:showField="CatchAllData" ma:web="e5596442-353c-44b6-98e2-4976a47a8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f8b95f3-c437-4a42-95e8-d85d04b88c5e">
      <Terms xmlns="http://schemas.microsoft.com/office/infopath/2007/PartnerControls"/>
    </lcf76f155ced4ddcb4097134ff3c332f>
    <TaxCatchAll xmlns="e5596442-353c-44b6-98e2-4976a47a8e0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7FF463-1096-4965-B521-35514063AB77}"/>
</file>

<file path=customXml/itemProps2.xml><?xml version="1.0" encoding="utf-8"?>
<ds:datastoreItem xmlns:ds="http://schemas.openxmlformats.org/officeDocument/2006/customXml" ds:itemID="{1898EAA3-C532-471C-A993-74E9AE3851AC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af8b95f3-c437-4a42-95e8-d85d04b88c5e"/>
    <ds:schemaRef ds:uri="e5596442-353c-44b6-98e2-4976a47a8e07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B5A5615-E930-4CA8-8A16-73AB540269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Reach Title Slide Master</Template>
  <TotalTime>11346</TotalTime>
  <Words>582</Words>
  <Application>Microsoft Office PowerPoint</Application>
  <PresentationFormat>Widescreen</PresentationFormat>
  <Paragraphs>101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Wingdings</vt:lpstr>
      <vt:lpstr>Montserrat SemiBold</vt:lpstr>
      <vt:lpstr>Trebuchet MS</vt:lpstr>
      <vt:lpstr>Arial</vt:lpstr>
      <vt:lpstr>Calibri</vt:lpstr>
      <vt:lpstr>Reach Section Break Master</vt:lpstr>
      <vt:lpstr>Reach Content Slide Master</vt:lpstr>
      <vt:lpstr>Cedar Title Slide Master</vt:lpstr>
      <vt:lpstr>Cedar Section Break Master</vt:lpstr>
      <vt:lpstr>Cedar Content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 Chambers</dc:creator>
  <cp:lastModifiedBy>Jim Esler</cp:lastModifiedBy>
  <cp:revision>192</cp:revision>
  <dcterms:created xsi:type="dcterms:W3CDTF">2019-12-17T20:27:17Z</dcterms:created>
  <dcterms:modified xsi:type="dcterms:W3CDTF">2022-09-02T14:42:49Z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0x010100C88990425EBEB04B99E9F98BF074E6A6</vt:lpwstr>
  </property>
  <property fmtid="{D5CDD505-2E9C-101B-9397-08002B2CF9AE}" pid="3" name="MediaServiceImageTags">
    <vt:lpwstr/>
  </property>
</Properties>
</file>